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4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1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8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6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3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4733C-6C90-4B96-873B-B14C467E73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A8A6-C762-439C-A849-4A3FBCEE5F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987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4733C-6C90-4B96-873B-B14C467E73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A8A6-C762-439C-A849-4A3FBCEE5F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100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70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4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1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683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35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02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69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367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4733C-6C90-4B96-873B-B14C467E73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A8A6-C762-439C-A849-4A3FBCEE5F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086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1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1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4733C-6C90-4B96-873B-B14C467E73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A8A6-C762-439C-A849-4A3FBCEE5F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889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09" indent="0">
              <a:buNone/>
              <a:defRPr sz="2000" b="1"/>
            </a:lvl2pPr>
            <a:lvl3pPr marL="913417" indent="0">
              <a:buNone/>
              <a:defRPr sz="1800" b="1"/>
            </a:lvl3pPr>
            <a:lvl4pPr marL="1370127" indent="0">
              <a:buNone/>
              <a:defRPr sz="1600" b="1"/>
            </a:lvl4pPr>
            <a:lvl5pPr marL="1826837" indent="0">
              <a:buNone/>
              <a:defRPr sz="1600" b="1"/>
            </a:lvl5pPr>
            <a:lvl6pPr marL="2283549" indent="0">
              <a:buNone/>
              <a:defRPr sz="1600" b="1"/>
            </a:lvl6pPr>
            <a:lvl7pPr marL="2740260" indent="0">
              <a:buNone/>
              <a:defRPr sz="1600" b="1"/>
            </a:lvl7pPr>
            <a:lvl8pPr marL="3196968" indent="0">
              <a:buNone/>
              <a:defRPr sz="1600" b="1"/>
            </a:lvl8pPr>
            <a:lvl9pPr marL="3653678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09" indent="0">
              <a:buNone/>
              <a:defRPr sz="2000" b="1"/>
            </a:lvl2pPr>
            <a:lvl3pPr marL="913417" indent="0">
              <a:buNone/>
              <a:defRPr sz="1800" b="1"/>
            </a:lvl3pPr>
            <a:lvl4pPr marL="1370127" indent="0">
              <a:buNone/>
              <a:defRPr sz="1600" b="1"/>
            </a:lvl4pPr>
            <a:lvl5pPr marL="1826837" indent="0">
              <a:buNone/>
              <a:defRPr sz="1600" b="1"/>
            </a:lvl5pPr>
            <a:lvl6pPr marL="2283549" indent="0">
              <a:buNone/>
              <a:defRPr sz="1600" b="1"/>
            </a:lvl6pPr>
            <a:lvl7pPr marL="2740260" indent="0">
              <a:buNone/>
              <a:defRPr sz="1600" b="1"/>
            </a:lvl7pPr>
            <a:lvl8pPr marL="3196968" indent="0">
              <a:buNone/>
              <a:defRPr sz="1600" b="1"/>
            </a:lvl8pPr>
            <a:lvl9pPr marL="3653678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4733C-6C90-4B96-873B-B14C467E73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A8A6-C762-439C-A849-4A3FBCEE5F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433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4733C-6C90-4B96-873B-B14C467E73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A8A6-C762-439C-A849-4A3FBCEE5F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53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4733C-6C90-4B96-873B-B14C467E73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A8A6-C762-439C-A849-4A3FBCEE5F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184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2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709" indent="0">
              <a:buNone/>
              <a:defRPr sz="1200"/>
            </a:lvl2pPr>
            <a:lvl3pPr marL="913417" indent="0">
              <a:buNone/>
              <a:defRPr sz="1000"/>
            </a:lvl3pPr>
            <a:lvl4pPr marL="1370127" indent="0">
              <a:buNone/>
              <a:defRPr sz="900"/>
            </a:lvl4pPr>
            <a:lvl5pPr marL="1826837" indent="0">
              <a:buNone/>
              <a:defRPr sz="900"/>
            </a:lvl5pPr>
            <a:lvl6pPr marL="2283549" indent="0">
              <a:buNone/>
              <a:defRPr sz="900"/>
            </a:lvl6pPr>
            <a:lvl7pPr marL="2740260" indent="0">
              <a:buNone/>
              <a:defRPr sz="900"/>
            </a:lvl7pPr>
            <a:lvl8pPr marL="3196968" indent="0">
              <a:buNone/>
              <a:defRPr sz="900"/>
            </a:lvl8pPr>
            <a:lvl9pPr marL="3653678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4733C-6C90-4B96-873B-B14C467E73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A8A6-C762-439C-A849-4A3FBCEE5F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095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709" indent="0">
              <a:buNone/>
              <a:defRPr sz="2800"/>
            </a:lvl2pPr>
            <a:lvl3pPr marL="913417" indent="0">
              <a:buNone/>
              <a:defRPr sz="2400"/>
            </a:lvl3pPr>
            <a:lvl4pPr marL="1370127" indent="0">
              <a:buNone/>
              <a:defRPr sz="2000"/>
            </a:lvl4pPr>
            <a:lvl5pPr marL="1826837" indent="0">
              <a:buNone/>
              <a:defRPr sz="2000"/>
            </a:lvl5pPr>
            <a:lvl6pPr marL="2283549" indent="0">
              <a:buNone/>
              <a:defRPr sz="2000"/>
            </a:lvl6pPr>
            <a:lvl7pPr marL="2740260" indent="0">
              <a:buNone/>
              <a:defRPr sz="2000"/>
            </a:lvl7pPr>
            <a:lvl8pPr marL="3196968" indent="0">
              <a:buNone/>
              <a:defRPr sz="2000"/>
            </a:lvl8pPr>
            <a:lvl9pPr marL="3653678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709" indent="0">
              <a:buNone/>
              <a:defRPr sz="1200"/>
            </a:lvl2pPr>
            <a:lvl3pPr marL="913417" indent="0">
              <a:buNone/>
              <a:defRPr sz="1000"/>
            </a:lvl3pPr>
            <a:lvl4pPr marL="1370127" indent="0">
              <a:buNone/>
              <a:defRPr sz="900"/>
            </a:lvl4pPr>
            <a:lvl5pPr marL="1826837" indent="0">
              <a:buNone/>
              <a:defRPr sz="900"/>
            </a:lvl5pPr>
            <a:lvl6pPr marL="2283549" indent="0">
              <a:buNone/>
              <a:defRPr sz="900"/>
            </a:lvl6pPr>
            <a:lvl7pPr marL="2740260" indent="0">
              <a:buNone/>
              <a:defRPr sz="900"/>
            </a:lvl7pPr>
            <a:lvl8pPr marL="3196968" indent="0">
              <a:buNone/>
              <a:defRPr sz="900"/>
            </a:lvl8pPr>
            <a:lvl9pPr marL="3653678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4733C-6C90-4B96-873B-B14C467E73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A8A6-C762-439C-A849-4A3FBCEE5F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35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4733C-6C90-4B96-873B-B14C467E73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A8A6-C762-439C-A849-4A3FBCEE5F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41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4733C-6C90-4B96-873B-B14C467E73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A8A6-C762-439C-A849-4A3FBCEE5F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1578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D5D107-CFD6-4506-ACEE-BC41CB8191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7988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48485F-393D-4BF6-90D2-052AB1DD6BD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9562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023A5D-FFF5-4CE4-89F6-22ECF0D748E9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3075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3C1326-3102-4DE4-A603-9A87FC98AAD2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8965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B6CE55-22F0-4DDE-A767-38A3DA4A136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5516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4FD628-CD8E-4D3F-85E4-0962972B847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2057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43D023-3A79-45D7-92F4-4AC77C46C561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6829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BA9B8C-A1F9-4276-A575-080CD8B87B4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5866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0C9CEC-A1DB-42BA-8BE2-750E3AD53924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8125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9A21BA-1AB9-490D-B159-AC0096580D8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8122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238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238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633B3D-0F9D-411E-B30E-07F132F5B04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42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2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25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87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5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1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75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38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00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4733C-6C90-4B96-873B-B14C467E73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A8A6-C762-439C-A849-4A3FBCEE5F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174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4733C-6C90-4B96-873B-B14C467E73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A8A6-C762-439C-A849-4A3FBCEE5F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1892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25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25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878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50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13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75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38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008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4733C-6C90-4B96-873B-B14C467E73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A8A6-C762-439C-A849-4A3FBCEE5F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6150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2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2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4733C-6C90-4B96-873B-B14C467E73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A8A6-C762-439C-A849-4A3FBCEE5F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344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259" indent="0">
              <a:buNone/>
              <a:defRPr sz="2000" b="1"/>
            </a:lvl2pPr>
            <a:lvl3pPr marL="912517" indent="0">
              <a:buNone/>
              <a:defRPr sz="1800" b="1"/>
            </a:lvl3pPr>
            <a:lvl4pPr marL="1368781" indent="0">
              <a:buNone/>
              <a:defRPr sz="1600" b="1"/>
            </a:lvl4pPr>
            <a:lvl5pPr marL="1825040" indent="0">
              <a:buNone/>
              <a:defRPr sz="1600" b="1"/>
            </a:lvl5pPr>
            <a:lvl6pPr marL="2281305" indent="0">
              <a:buNone/>
              <a:defRPr sz="1600" b="1"/>
            </a:lvl6pPr>
            <a:lvl7pPr marL="2737565" indent="0">
              <a:buNone/>
              <a:defRPr sz="1600" b="1"/>
            </a:lvl7pPr>
            <a:lvl8pPr marL="3193831" indent="0">
              <a:buNone/>
              <a:defRPr sz="1600" b="1"/>
            </a:lvl8pPr>
            <a:lvl9pPr marL="3650087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259" indent="0">
              <a:buNone/>
              <a:defRPr sz="2000" b="1"/>
            </a:lvl2pPr>
            <a:lvl3pPr marL="912517" indent="0">
              <a:buNone/>
              <a:defRPr sz="1800" b="1"/>
            </a:lvl3pPr>
            <a:lvl4pPr marL="1368781" indent="0">
              <a:buNone/>
              <a:defRPr sz="1600" b="1"/>
            </a:lvl4pPr>
            <a:lvl5pPr marL="1825040" indent="0">
              <a:buNone/>
              <a:defRPr sz="1600" b="1"/>
            </a:lvl5pPr>
            <a:lvl6pPr marL="2281305" indent="0">
              <a:buNone/>
              <a:defRPr sz="1600" b="1"/>
            </a:lvl6pPr>
            <a:lvl7pPr marL="2737565" indent="0">
              <a:buNone/>
              <a:defRPr sz="1600" b="1"/>
            </a:lvl7pPr>
            <a:lvl8pPr marL="3193831" indent="0">
              <a:buNone/>
              <a:defRPr sz="1600" b="1"/>
            </a:lvl8pPr>
            <a:lvl9pPr marL="3650087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4733C-6C90-4B96-873B-B14C467E73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A8A6-C762-439C-A849-4A3FBCEE5F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732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4733C-6C90-4B96-873B-B14C467E73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A8A6-C762-439C-A849-4A3FBCEE5F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506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4733C-6C90-4B96-873B-B14C467E73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A8A6-C762-439C-A849-4A3FBCEE5F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4780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23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23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259" indent="0">
              <a:buNone/>
              <a:defRPr sz="1200"/>
            </a:lvl2pPr>
            <a:lvl3pPr marL="912517" indent="0">
              <a:buNone/>
              <a:defRPr sz="1000"/>
            </a:lvl3pPr>
            <a:lvl4pPr marL="1368781" indent="0">
              <a:buNone/>
              <a:defRPr sz="900"/>
            </a:lvl4pPr>
            <a:lvl5pPr marL="1825040" indent="0">
              <a:buNone/>
              <a:defRPr sz="900"/>
            </a:lvl5pPr>
            <a:lvl6pPr marL="2281305" indent="0">
              <a:buNone/>
              <a:defRPr sz="900"/>
            </a:lvl6pPr>
            <a:lvl7pPr marL="2737565" indent="0">
              <a:buNone/>
              <a:defRPr sz="900"/>
            </a:lvl7pPr>
            <a:lvl8pPr marL="3193831" indent="0">
              <a:buNone/>
              <a:defRPr sz="900"/>
            </a:lvl8pPr>
            <a:lvl9pPr marL="3650087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4733C-6C90-4B96-873B-B14C467E73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A8A6-C762-439C-A849-4A3FBCEE5F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3321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259" indent="0">
              <a:buNone/>
              <a:defRPr sz="2800"/>
            </a:lvl2pPr>
            <a:lvl3pPr marL="912517" indent="0">
              <a:buNone/>
              <a:defRPr sz="2400"/>
            </a:lvl3pPr>
            <a:lvl4pPr marL="1368781" indent="0">
              <a:buNone/>
              <a:defRPr sz="2000"/>
            </a:lvl4pPr>
            <a:lvl5pPr marL="1825040" indent="0">
              <a:buNone/>
              <a:defRPr sz="2000"/>
            </a:lvl5pPr>
            <a:lvl6pPr marL="2281305" indent="0">
              <a:buNone/>
              <a:defRPr sz="2000"/>
            </a:lvl6pPr>
            <a:lvl7pPr marL="2737565" indent="0">
              <a:buNone/>
              <a:defRPr sz="2000"/>
            </a:lvl7pPr>
            <a:lvl8pPr marL="3193831" indent="0">
              <a:buNone/>
              <a:defRPr sz="2000"/>
            </a:lvl8pPr>
            <a:lvl9pPr marL="3650087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259" indent="0">
              <a:buNone/>
              <a:defRPr sz="1200"/>
            </a:lvl2pPr>
            <a:lvl3pPr marL="912517" indent="0">
              <a:buNone/>
              <a:defRPr sz="1000"/>
            </a:lvl3pPr>
            <a:lvl4pPr marL="1368781" indent="0">
              <a:buNone/>
              <a:defRPr sz="900"/>
            </a:lvl4pPr>
            <a:lvl5pPr marL="1825040" indent="0">
              <a:buNone/>
              <a:defRPr sz="900"/>
            </a:lvl5pPr>
            <a:lvl6pPr marL="2281305" indent="0">
              <a:buNone/>
              <a:defRPr sz="900"/>
            </a:lvl6pPr>
            <a:lvl7pPr marL="2737565" indent="0">
              <a:buNone/>
              <a:defRPr sz="900"/>
            </a:lvl7pPr>
            <a:lvl8pPr marL="3193831" indent="0">
              <a:buNone/>
              <a:defRPr sz="900"/>
            </a:lvl8pPr>
            <a:lvl9pPr marL="3650087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4733C-6C90-4B96-873B-B14C467E73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A8A6-C762-439C-A849-4A3FBCEE5F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938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4733C-6C90-4B96-873B-B14C467E73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A8A6-C762-439C-A849-4A3FBCEE5F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95085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4733C-6C90-4B96-873B-B14C467E73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A8A6-C762-439C-A849-4A3FBCEE5F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2606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343" tIns="45670" rIns="91343" bIns="4567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12"/>
            <a:ext cx="8229600" cy="4525963"/>
          </a:xfrm>
          <a:prstGeom prst="rect">
            <a:avLst/>
          </a:prstGeom>
        </p:spPr>
        <p:txBody>
          <a:bodyPr vert="horz" lIns="91343" tIns="45670" rIns="91343" bIns="4567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343" tIns="45670" rIns="91343" bIns="4567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417"/>
            <a:fld id="{6624733C-6C90-4B96-873B-B14C467E73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3417"/>
              <a:t>3/27/2019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343" tIns="45670" rIns="91343" bIns="4567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417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343" tIns="45670" rIns="91343" bIns="4567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417"/>
            <a:fld id="{DFF2A8A6-C762-439C-A849-4A3FBCEE5F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3417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743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341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540" indent="-342540" algn="l" defTabSz="913417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151" indent="-285443" algn="l" defTabSz="913417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776" indent="-228354" algn="l" defTabSz="913417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484" indent="-228354" algn="l" defTabSz="913417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193" indent="-228354" algn="l" defTabSz="913417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1900" indent="-228354" algn="l" defTabSz="91341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8612" indent="-228354" algn="l" defTabSz="91341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5322" indent="-228354" algn="l" defTabSz="91341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033" indent="-228354" algn="l" defTabSz="91341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4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09" algn="l" defTabSz="9134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417" algn="l" defTabSz="9134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127" algn="l" defTabSz="9134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837" algn="l" defTabSz="9134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549" algn="l" defTabSz="9134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260" algn="l" defTabSz="9134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968" algn="l" defTabSz="9134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678" algn="l" defTabSz="9134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386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038600" y="635740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C41AC441-1C5B-4780-8A3D-9335E012FECA}" type="slidenum">
              <a:rPr lang="en-US" alt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685800" y="1752600"/>
            <a:ext cx="77724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pic>
        <p:nvPicPr>
          <p:cNvPr id="13322" name="Picture 5" descr="Mass Coalition logo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4" y="6085400"/>
            <a:ext cx="3047999" cy="5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5368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254" tIns="45625" rIns="91254" bIns="45625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23"/>
            <a:ext cx="8229600" cy="4525963"/>
          </a:xfrm>
          <a:prstGeom prst="rect">
            <a:avLst/>
          </a:prstGeom>
        </p:spPr>
        <p:txBody>
          <a:bodyPr vert="horz" lIns="91254" tIns="45625" rIns="91254" bIns="4562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254" tIns="45625" rIns="91254" bIns="45625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2517"/>
            <a:fld id="{6624733C-6C90-4B96-873B-B14C467E73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2517"/>
              <a:t>3/27/2019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254" tIns="45625" rIns="91254" bIns="45625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2517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254" tIns="45625" rIns="91254" bIns="45625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2517"/>
            <a:fld id="{DFF2A8A6-C762-439C-A849-4A3FBCEE5F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2517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743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251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210" indent="-342210" algn="l" defTabSz="912517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421" indent="-285163" algn="l" defTabSz="912517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0654" indent="-228129" algn="l" defTabSz="912517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6914" indent="-228129" algn="l" defTabSz="912517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3172" indent="-228129" algn="l" defTabSz="912517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09425" indent="-228129" algn="l" defTabSz="91251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5694" indent="-228129" algn="l" defTabSz="91251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1954" indent="-228129" algn="l" defTabSz="91251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8216" indent="-228129" algn="l" defTabSz="91251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5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259" algn="l" defTabSz="9125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517" algn="l" defTabSz="9125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781" algn="l" defTabSz="9125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040" algn="l" defTabSz="9125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305" algn="l" defTabSz="9125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565" algn="l" defTabSz="9125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831" algn="l" defTabSz="9125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0087" algn="l" defTabSz="9125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>
            <a:normAutofit/>
          </a:bodyPr>
          <a:lstStyle/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Key Themes from the Program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71600" y="3124200"/>
            <a:ext cx="6400800" cy="2819400"/>
          </a:xfrm>
        </p:spPr>
        <p:txBody>
          <a:bodyPr>
            <a:normAutofit fontScale="55000" lnSpcReduction="20000"/>
          </a:bodyPr>
          <a:lstStyle/>
          <a:p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Paula 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Griswold</a:t>
            </a:r>
          </a:p>
          <a:p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Executive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Director</a:t>
            </a:r>
          </a:p>
          <a:p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Massachusetts Coalition for the Prevention of Medical Errors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Yvonne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Cheung, MD, MPH</a:t>
            </a:r>
          </a:p>
          <a:p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Chair, Department of Quality and Safety 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Chief Quality Officer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Mount Auburn 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Hospital</a:t>
            </a:r>
          </a:p>
          <a:p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Coalition Board President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6096000"/>
            <a:ext cx="2670175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7863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Organizational Strategies to </a:t>
            </a:r>
            <a:br>
              <a:rPr lang="en-US" dirty="0"/>
            </a:br>
            <a:r>
              <a:rPr lang="en-US" dirty="0"/>
              <a:t>Accelerate Improvement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458200" cy="49530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Integrate performance improvement -goals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Patient </a:t>
            </a:r>
            <a:r>
              <a:rPr lang="en-US" dirty="0" smtClean="0"/>
              <a:t>safety/Reliability: 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>	providing effective care – do the right thing every time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Quality /evidence-based care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Patient-centered care</a:t>
            </a:r>
          </a:p>
          <a:p>
            <a:pPr lvl="1">
              <a:spcBef>
                <a:spcPts val="624"/>
              </a:spcBef>
              <a:buFont typeface="Wingdings" panose="05000000000000000000" pitchFamily="2" charset="2"/>
              <a:buChar char="§"/>
            </a:pPr>
            <a:r>
              <a:rPr lang="en-US" dirty="0"/>
              <a:t>Efficiency – reducing </a:t>
            </a:r>
            <a:r>
              <a:rPr lang="en-US" dirty="0" smtClean="0"/>
              <a:t>waste/improving value </a:t>
            </a:r>
          </a:p>
          <a:p>
            <a:pPr lvl="1">
              <a:spcBef>
                <a:spcPts val="624"/>
              </a:spcBef>
              <a:buFont typeface="Wingdings" panose="05000000000000000000" pitchFamily="2" charset="2"/>
              <a:buChar char="§"/>
            </a:pPr>
            <a:r>
              <a:rPr lang="en-US" dirty="0" smtClean="0"/>
              <a:t>Worker </a:t>
            </a:r>
            <a:r>
              <a:rPr lang="en-US" dirty="0"/>
              <a:t>Safety   </a:t>
            </a:r>
          </a:p>
          <a:p>
            <a:pPr lvl="1">
              <a:spcBef>
                <a:spcPts val="624"/>
              </a:spcBef>
              <a:buFont typeface="Wingdings" panose="05000000000000000000" pitchFamily="2" charset="2"/>
              <a:buChar char="§"/>
            </a:pPr>
            <a:r>
              <a:rPr lang="en-US" dirty="0"/>
              <a:t>Reduce Clinician/staff burnout – reducing wasted time</a:t>
            </a:r>
          </a:p>
          <a:p>
            <a:pPr lvl="1">
              <a:spcBef>
                <a:spcPts val="624"/>
              </a:spcBef>
              <a:buFont typeface="Wingdings" panose="05000000000000000000" pitchFamily="2" charset="2"/>
              <a:buChar char="§"/>
            </a:pPr>
            <a:r>
              <a:rPr lang="en-US" dirty="0"/>
              <a:t>Joy and Meaning in work -    engaging staff in change</a:t>
            </a:r>
          </a:p>
          <a:p>
            <a:pPr lvl="1">
              <a:spcBef>
                <a:spcPts val="624"/>
              </a:spcBef>
              <a:buFont typeface="Wingdings" panose="05000000000000000000" pitchFamily="2" charset="2"/>
              <a:buChar char="§"/>
            </a:pPr>
            <a:r>
              <a:rPr lang="en-US" dirty="0"/>
              <a:t>Across system - Care </a:t>
            </a:r>
            <a:r>
              <a:rPr lang="en-US" dirty="0" smtClean="0"/>
              <a:t>coordination &amp; </a:t>
            </a:r>
            <a:r>
              <a:rPr lang="en-US" dirty="0"/>
              <a:t>population health</a:t>
            </a:r>
          </a:p>
        </p:txBody>
      </p:sp>
      <p:pic>
        <p:nvPicPr>
          <p:cNvPr id="3076" name="Picture 4" descr="C:\Users\paulag\AppData\Local\Microsoft\Windows\Temporary Internet Files\Content.IE5\EO1WT87R\286px-GullBraceLeft.svg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968" y="4419600"/>
            <a:ext cx="349983" cy="1250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844DA-C388-4213-8FB4-E1597405105B}" type="slidenum">
              <a:rPr lang="en-US" smtClean="0">
                <a:solidFill>
                  <a:srgbClr val="000000"/>
                </a:solidFill>
              </a:rPr>
              <a:pPr/>
              <a:t>2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02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Organizational Strategies to </a:t>
            </a:r>
            <a:br>
              <a:rPr lang="en-US" dirty="0"/>
            </a:br>
            <a:r>
              <a:rPr lang="en-US" dirty="0"/>
              <a:t>Accelerate Improvement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362200"/>
            <a:ext cx="7772400" cy="386715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Integrate performance improvement </a:t>
            </a:r>
            <a:r>
              <a:rPr lang="en-US" dirty="0" smtClean="0"/>
              <a:t>goals</a:t>
            </a:r>
            <a:endParaRPr lang="en-US" dirty="0"/>
          </a:p>
          <a:p>
            <a:pPr algn="ctr"/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“</a:t>
            </a:r>
            <a:r>
              <a:rPr lang="en-US" dirty="0"/>
              <a:t>Quality” as a business strategy</a:t>
            </a:r>
          </a:p>
          <a:p>
            <a:pPr marL="0" indent="0" algn="ctr">
              <a:buNone/>
            </a:pPr>
            <a:r>
              <a:rPr lang="en-US" dirty="0" smtClean="0"/>
              <a:t>Meeting </a:t>
            </a:r>
            <a:r>
              <a:rPr lang="en-US" dirty="0"/>
              <a:t>customers’ needs without waste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844DA-C388-4213-8FB4-E1597405105B}" type="slidenum">
              <a:rPr lang="en-US" smtClean="0">
                <a:solidFill>
                  <a:srgbClr val="000000"/>
                </a:solidFill>
              </a:rPr>
              <a:pPr/>
              <a:t>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283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image0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09600"/>
            <a:ext cx="9163639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844DA-C388-4213-8FB4-E1597405105B}" type="slidenum">
              <a:rPr lang="en-US" smtClean="0">
                <a:solidFill>
                  <a:srgbClr val="000000"/>
                </a:solidFill>
              </a:rPr>
              <a:pPr/>
              <a:t>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516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Strategies for Accelerating Improvement: Framework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0999" y="2286000"/>
            <a:ext cx="8209483" cy="386715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3600" dirty="0" smtClean="0">
                <a:latin typeface="Garamond" panose="02020404030301010803" pitchFamily="18" charset="0"/>
              </a:rPr>
              <a:t>Leadership</a:t>
            </a:r>
            <a:endParaRPr lang="en-US" sz="3600" dirty="0">
              <a:latin typeface="Garamond" panose="02020404030301010803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3600" dirty="0">
                <a:latin typeface="Garamond" panose="02020404030301010803" pitchFamily="18" charset="0"/>
              </a:rPr>
              <a:t>Culture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600" dirty="0">
                <a:latin typeface="Garamond" panose="02020404030301010803" pitchFamily="18" charset="0"/>
              </a:rPr>
              <a:t>Learning System for </a:t>
            </a:r>
            <a:r>
              <a:rPr lang="en-US" sz="3600" dirty="0" smtClean="0">
                <a:latin typeface="Garamond" panose="02020404030301010803" pitchFamily="18" charset="0"/>
              </a:rPr>
              <a:t>Process Improvement</a:t>
            </a:r>
            <a:endParaRPr lang="en-US" sz="3600" dirty="0">
              <a:latin typeface="Garamond" panose="02020404030301010803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rgbClr val="FF0000"/>
                </a:solidFill>
                <a:latin typeface="Garamond" panose="02020404030301010803" pitchFamily="18" charset="0"/>
              </a:rPr>
              <a:t>Patient and Family </a:t>
            </a:r>
            <a:r>
              <a:rPr lang="en-US" sz="3600" dirty="0" smtClean="0">
                <a:solidFill>
                  <a:srgbClr val="FF0000"/>
                </a:solidFill>
                <a:latin typeface="Garamond" panose="02020404030301010803" pitchFamily="18" charset="0"/>
              </a:rPr>
              <a:t>Engagement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600" dirty="0" smtClean="0">
                <a:solidFill>
                  <a:srgbClr val="FF0000"/>
                </a:solidFill>
                <a:latin typeface="Garamond" panose="02020404030301010803" pitchFamily="18" charset="0"/>
              </a:rPr>
              <a:t>Staff Engagement</a:t>
            </a:r>
            <a:endParaRPr lang="en-US" sz="3600" dirty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547231" flipH="1">
            <a:off x="6213199" y="2133009"/>
            <a:ext cx="2260087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15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15000">
        <p:wipe dir="r"/>
      </p:transition>
    </mc:Choice>
    <mc:Fallback xmlns="">
      <p:transition advClick="0" advTm="15000"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fontScale="77500" lnSpcReduction="20000"/>
          </a:bodyPr>
          <a:lstStyle/>
          <a:p>
            <a:endParaRPr lang="en-US" dirty="0" smtClean="0"/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Continue to provide models:     </a:t>
            </a:r>
          </a:p>
          <a:p>
            <a:pPr marL="0" indent="0">
              <a:buNone/>
            </a:pPr>
            <a:r>
              <a:rPr lang="en-US" dirty="0" smtClean="0"/>
              <a:t>Framework for organizational transformation  </a:t>
            </a:r>
            <a:r>
              <a:rPr lang="en-US" dirty="0"/>
              <a:t>to accelerate improvement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Agenda: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O</a:t>
            </a:r>
            <a:r>
              <a:rPr lang="en-US" dirty="0" smtClean="0"/>
              <a:t>rganizational </a:t>
            </a:r>
            <a:r>
              <a:rPr lang="en-US" dirty="0"/>
              <a:t>strategies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Improving diagnostic process </a:t>
            </a: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 marL="0" indent="0">
              <a:buNone/>
            </a:pPr>
            <a:r>
              <a:rPr lang="en-US" dirty="0"/>
              <a:t>Engage you in giving feedback	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What would help you </a:t>
            </a:r>
            <a:r>
              <a:rPr lang="en-US" dirty="0" smtClean="0"/>
              <a:t>make these changes in your organization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844DA-C388-4213-8FB4-E1597405105B}" type="slidenum">
              <a:rPr lang="en-US" smtClean="0">
                <a:solidFill>
                  <a:srgbClr val="000000"/>
                </a:solidFill>
              </a:rPr>
              <a:pPr/>
              <a:t>6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464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457200"/>
            <a:ext cx="8915400" cy="1143000"/>
          </a:xfrm>
        </p:spPr>
        <p:txBody>
          <a:bodyPr/>
          <a:lstStyle/>
          <a:p>
            <a:r>
              <a:rPr lang="en-US" dirty="0" smtClean="0"/>
              <a:t>Building a Massachusetts Partnership to Accelerate Improvement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386715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Partner with other organizations in the state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Continue to learn from each other:</a:t>
            </a:r>
          </a:p>
          <a:p>
            <a:pPr marL="857250" lvl="1" indent="-457200">
              <a:buFont typeface="Wingdings" panose="05000000000000000000" pitchFamily="2" charset="2"/>
              <a:buChar char="§"/>
            </a:pPr>
            <a:r>
              <a:rPr lang="en-US" dirty="0" smtClean="0"/>
              <a:t>Share strategies, critical success factors, curriculum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With healthcare </a:t>
            </a:r>
            <a:r>
              <a:rPr lang="en-US" dirty="0"/>
              <a:t>l</a:t>
            </a:r>
            <a:r>
              <a:rPr lang="en-US" dirty="0" smtClean="0"/>
              <a:t>eaders and </a:t>
            </a:r>
            <a:r>
              <a:rPr lang="en-US" dirty="0" smtClean="0"/>
              <a:t>patients </a:t>
            </a:r>
            <a:r>
              <a:rPr lang="en-US" dirty="0"/>
              <a:t>and </a:t>
            </a:r>
            <a:r>
              <a:rPr lang="en-US" dirty="0" smtClean="0"/>
              <a:t>families </a:t>
            </a: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Designing systems for staff engagement in improving work – toward all goals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151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11"/>
            <a:ext cx="8153400" cy="518158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Please remember to turn in your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evaluation,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feedback form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name badge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Physicians can pick up CME certificates as you leave;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Nursing, pharmacy and CPPS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certificates will be emailed 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you!</a:t>
            </a:r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3" y="6096000"/>
            <a:ext cx="2670175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096000"/>
            <a:ext cx="3779837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642151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oalition-MAH powerpoint template">
  <a:themeElements>
    <a:clrScheme name="Blank Presentatio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FF0000"/>
      </a:accent2>
      <a:accent3>
        <a:srgbClr val="FFFFFF"/>
      </a:accent3>
      <a:accent4>
        <a:srgbClr val="000000"/>
      </a:accent4>
      <a:accent5>
        <a:srgbClr val="AAE2CA"/>
      </a:accent5>
      <a:accent6>
        <a:srgbClr val="E70000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E70000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1633</TotalTime>
  <Words>173</Words>
  <Application>Microsoft Office PowerPoint</Application>
  <PresentationFormat>On-screen Show (4:3)</PresentationFormat>
  <Paragraphs>66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1_Office Theme</vt:lpstr>
      <vt:lpstr>1_Coalition-MAH powerpoint template</vt:lpstr>
      <vt:lpstr>4_Office Theme</vt:lpstr>
      <vt:lpstr>Key Themes from the Program</vt:lpstr>
      <vt:lpstr>Organizational Strategies to  Accelerate Improvement</vt:lpstr>
      <vt:lpstr>Organizational Strategies to  Accelerate Improvement</vt:lpstr>
      <vt:lpstr>PowerPoint Presentation</vt:lpstr>
      <vt:lpstr>Strategies for Accelerating Improvement: Framework</vt:lpstr>
      <vt:lpstr>Today</vt:lpstr>
      <vt:lpstr>Building a Massachusetts Partnership to Accelerate Improvement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Themes from the Program</dc:title>
  <dc:creator>Amelia Cook</dc:creator>
  <cp:lastModifiedBy>Amelia Cook</cp:lastModifiedBy>
  <cp:revision>7</cp:revision>
  <dcterms:created xsi:type="dcterms:W3CDTF">2019-02-14T17:15:47Z</dcterms:created>
  <dcterms:modified xsi:type="dcterms:W3CDTF">2019-03-27T14:39:39Z</dcterms:modified>
</cp:coreProperties>
</file>